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FFCE5-4029-4B80-AD34-1674AC223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BD4B03-633C-41B5-BF4C-AAFE29D9D4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AFD68-F15C-41BC-AC8B-E3D74E322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45B14-A7CF-4491-A0C7-0F7996A27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C8645-BBE0-4BD6-ABB8-DAB89B59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34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A30D8-8ADC-47E9-9E53-874BF038E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4BD65-104D-49C1-B178-AE2F74BA45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BE58E-5D0D-452A-9EDB-4D124617D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4FA1C-08B6-44ED-AD87-F747A3134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F30A3-9A55-4B0C-8D89-31339B93D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57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CC8B22-3ED2-4A32-91AB-52934151F2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DE116C-B346-461C-82D1-4BDB168C9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CC2E0-1703-44B3-974D-75ACFC41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878AF-DA95-4B44-A712-E4D3BC35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5D24F-DD9F-47DA-BFE3-8806E788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98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0540C-593F-48E8-8C1D-60900D2BE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E14D-F88B-4040-9DB6-441D84EC1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039E3-2FED-47FB-8951-C0F80A6EE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E8420-24AA-483B-98DB-A74A1C7A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0F3A9-1E96-405E-B93D-A88E76987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47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DD13-8B10-4969-8292-DFE016FFC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B831B-9BD7-4F4C-A369-E9E044C4C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9C924-1FC5-42B2-969A-6D4DC8734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50727-656A-4AE2-A41E-242D02914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60555-EC06-4C71-B2E9-2E24AA532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27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53ED3-D1CF-4697-BBA4-683E28549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77395-CA96-44B3-9EAB-CA6DEC7EA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AD051-54FE-40D2-A53D-690CD18A1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2867C8-09CC-4C79-B8F4-FE9F4021F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73A559-7515-472E-A907-D72571FD7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62D31-B3B7-4885-BE2A-9E3D98D7E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656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53EA-A543-41F5-BEE2-E376CF56A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76018-64AF-4D71-AFA2-E61D0D897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D70B57-E240-4344-BCE1-57190C2BA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060CEC-1C78-4DE7-A0A8-C7D7A89513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C839BB-987B-4BAD-8223-60999781F8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148EA-C5A3-45C4-8D24-8EF7542FA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313346-6212-4FEA-9803-172C1E32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C4E55D-89C8-43D8-A8D7-3758AF3FB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56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33EC-0F7E-4447-9835-0881C7899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4D14C-4377-4EC6-A7D3-299DFA180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4D971-BCC9-4396-8A2B-FA301806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F19871-4AC5-468F-853C-D7893242F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55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9D8B1-A569-4EF9-AB8A-DAB7D5481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3420DB-9F8A-49DA-B3E9-E6A07F1DC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FFE3E-9DB2-420A-BE66-198E25CD5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06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7D987-6F3A-4DB2-8800-F0DE23351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EFB6B-626A-4D93-B8E8-833C8CFD9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E15F4-99C3-4A90-A5B7-01C3C548F8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B2EFD-93BB-455C-86E3-04694950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F05BC-14CE-4A6A-903F-3B6B6768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FD2F7-68A7-4B72-BEB8-1D14528FC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06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D49B2-05B9-449E-9B7B-10F401D92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DA1F46-511D-4993-B71E-868D4192CC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31B261-3A31-4035-B27D-94EDFB05C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0F683-1330-4E42-8967-CAD94C1F6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D563D-462D-4C2C-8DB3-8E6BB4033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20B59-E75F-4D71-926A-BBCA640D0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68C85F-E671-4A01-8B64-2DBD4FE46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33301-202E-48F1-A423-8254ADBA7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73EAC-9A65-4F03-B9A0-FC746AB84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DACC7-A073-4F14-AD8E-BD9D5148C2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6D5E6-F7B2-42F9-BA3E-B4DE832D2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50F7B-DEB9-4289-AC4D-E9E3C55E34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72FF-E609-4121-A903-22DCC04A1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30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49741F9-E899-4755-82E1-FEC6BEF161DF}"/>
              </a:ext>
            </a:extLst>
          </p:cNvPr>
          <p:cNvSpPr/>
          <p:nvPr/>
        </p:nvSpPr>
        <p:spPr>
          <a:xfrm>
            <a:off x="4476752" y="2967929"/>
            <a:ext cx="3486150" cy="18145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What did the Romans do for Britain?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F2208F4-D8CD-4D50-BBB0-BDDF5536B3CE}"/>
              </a:ext>
            </a:extLst>
          </p:cNvPr>
          <p:cNvCxnSpPr>
            <a:cxnSpLocks/>
          </p:cNvCxnSpPr>
          <p:nvPr/>
        </p:nvCxnSpPr>
        <p:spPr>
          <a:xfrm flipH="1" flipV="1">
            <a:off x="4486275" y="2582704"/>
            <a:ext cx="775100" cy="58429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C4C5FE-92E8-4A3D-827B-AADBF06618FC}"/>
              </a:ext>
            </a:extLst>
          </p:cNvPr>
          <p:cNvCxnSpPr>
            <a:cxnSpLocks/>
          </p:cNvCxnSpPr>
          <p:nvPr/>
        </p:nvCxnSpPr>
        <p:spPr>
          <a:xfrm>
            <a:off x="7710489" y="4406205"/>
            <a:ext cx="942975" cy="80486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3CBD8C-1F61-4977-BDB7-3B8AA543FBA8}"/>
              </a:ext>
            </a:extLst>
          </p:cNvPr>
          <p:cNvCxnSpPr>
            <a:cxnSpLocks/>
          </p:cNvCxnSpPr>
          <p:nvPr/>
        </p:nvCxnSpPr>
        <p:spPr>
          <a:xfrm flipH="1">
            <a:off x="5162551" y="4782441"/>
            <a:ext cx="442911" cy="1152525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E5842E-405F-4B4A-8BB9-64B525E77CFD}"/>
              </a:ext>
            </a:extLst>
          </p:cNvPr>
          <p:cNvCxnSpPr>
            <a:cxnSpLocks/>
          </p:cNvCxnSpPr>
          <p:nvPr/>
        </p:nvCxnSpPr>
        <p:spPr>
          <a:xfrm flipH="1">
            <a:off x="3843340" y="4053778"/>
            <a:ext cx="633412" cy="728663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70FA79F-C79A-401D-89E0-4CEF23B9C08F}"/>
              </a:ext>
            </a:extLst>
          </p:cNvPr>
          <p:cNvCxnSpPr>
            <a:cxnSpLocks/>
          </p:cNvCxnSpPr>
          <p:nvPr/>
        </p:nvCxnSpPr>
        <p:spPr>
          <a:xfrm flipH="1" flipV="1">
            <a:off x="6167441" y="2386212"/>
            <a:ext cx="52386" cy="580768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FA01B4-C211-4023-86E1-F2E97977F7C3}"/>
              </a:ext>
            </a:extLst>
          </p:cNvPr>
          <p:cNvCxnSpPr>
            <a:cxnSpLocks/>
          </p:cNvCxnSpPr>
          <p:nvPr/>
        </p:nvCxnSpPr>
        <p:spPr>
          <a:xfrm flipV="1">
            <a:off x="7705726" y="2539303"/>
            <a:ext cx="819152" cy="857250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94A4A6-9A2B-4CB3-90C3-43D2881AFC6A}"/>
              </a:ext>
            </a:extLst>
          </p:cNvPr>
          <p:cNvCxnSpPr>
            <a:cxnSpLocks/>
          </p:cNvCxnSpPr>
          <p:nvPr/>
        </p:nvCxnSpPr>
        <p:spPr>
          <a:xfrm>
            <a:off x="6610356" y="4782441"/>
            <a:ext cx="942975" cy="168116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4B5D6E7-8F30-4EF8-B264-030F609995C1}"/>
              </a:ext>
            </a:extLst>
          </p:cNvPr>
          <p:cNvSpPr txBox="1"/>
          <p:nvPr/>
        </p:nvSpPr>
        <p:spPr>
          <a:xfrm>
            <a:off x="5095880" y="6121000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Education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267A5A-7158-46E6-8537-0528A1AC4F09}"/>
              </a:ext>
            </a:extLst>
          </p:cNvPr>
          <p:cNvSpPr txBox="1"/>
          <p:nvPr/>
        </p:nvSpPr>
        <p:spPr>
          <a:xfrm>
            <a:off x="9803623" y="3660129"/>
            <a:ext cx="1671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Public order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5E767B-4A4F-4BFC-90CC-67585E411FFF}"/>
              </a:ext>
            </a:extLst>
          </p:cNvPr>
          <p:cNvSpPr txBox="1"/>
          <p:nvPr/>
        </p:nvSpPr>
        <p:spPr>
          <a:xfrm>
            <a:off x="3007521" y="4980234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Latin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CE2243-95B5-49A1-BB63-D0B7928EEF39}"/>
              </a:ext>
            </a:extLst>
          </p:cNvPr>
          <p:cNvSpPr txBox="1"/>
          <p:nvPr/>
        </p:nvSpPr>
        <p:spPr>
          <a:xfrm>
            <a:off x="5686426" y="1862482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Roads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181033-13DD-4A2A-9C8D-DA5A8C45280A}"/>
              </a:ext>
            </a:extLst>
          </p:cNvPr>
          <p:cNvSpPr txBox="1"/>
          <p:nvPr/>
        </p:nvSpPr>
        <p:spPr>
          <a:xfrm>
            <a:off x="8496300" y="2090884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Sanitation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7AA373-1D59-4C70-9F42-FAFBE14D396F}"/>
              </a:ext>
            </a:extLst>
          </p:cNvPr>
          <p:cNvSpPr txBox="1"/>
          <p:nvPr/>
        </p:nvSpPr>
        <p:spPr>
          <a:xfrm>
            <a:off x="3758804" y="2066270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Wine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E87C2C-5E1F-43B1-B76A-34703BB20C31}"/>
              </a:ext>
            </a:extLst>
          </p:cNvPr>
          <p:cNvSpPr txBox="1"/>
          <p:nvPr/>
        </p:nvSpPr>
        <p:spPr>
          <a:xfrm>
            <a:off x="8939229" y="5211066"/>
            <a:ext cx="2281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Aqueducts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0FBA81-0BD9-456B-A27D-22E4ED20B7BB}"/>
              </a:ext>
            </a:extLst>
          </p:cNvPr>
          <p:cNvSpPr txBox="1"/>
          <p:nvPr/>
        </p:nvSpPr>
        <p:spPr>
          <a:xfrm>
            <a:off x="7817645" y="6405264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Medicine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3E2952-5109-4515-AF9E-C44B97A65367}"/>
              </a:ext>
            </a:extLst>
          </p:cNvPr>
          <p:cNvSpPr txBox="1"/>
          <p:nvPr/>
        </p:nvSpPr>
        <p:spPr>
          <a:xfrm>
            <a:off x="2280046" y="2966980"/>
            <a:ext cx="1671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Libraries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3B3E27-E62A-4C45-AE5C-A69CB62A0EBC}"/>
              </a:ext>
            </a:extLst>
          </p:cNvPr>
          <p:cNvCxnSpPr>
            <a:cxnSpLocks/>
          </p:cNvCxnSpPr>
          <p:nvPr/>
        </p:nvCxnSpPr>
        <p:spPr>
          <a:xfrm flipH="1" flipV="1">
            <a:off x="3805236" y="3415122"/>
            <a:ext cx="697706" cy="302570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B99CC53-CAB2-4B2A-B582-1A0FD7C6CE62}"/>
              </a:ext>
            </a:extLst>
          </p:cNvPr>
          <p:cNvCxnSpPr>
            <a:cxnSpLocks/>
          </p:cNvCxnSpPr>
          <p:nvPr/>
        </p:nvCxnSpPr>
        <p:spPr>
          <a:xfrm flipV="1">
            <a:off x="7948613" y="3844972"/>
            <a:ext cx="1383505" cy="200175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BCA5ED7-18EC-4243-AD0C-DAF0CF8A9E11}"/>
              </a:ext>
            </a:extLst>
          </p:cNvPr>
          <p:cNvSpPr txBox="1"/>
          <p:nvPr/>
        </p:nvSpPr>
        <p:spPr>
          <a:xfrm>
            <a:off x="102407" y="112224"/>
            <a:ext cx="11658582" cy="14157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Comic Sans MS" panose="030F0702030302020204" pitchFamily="66" charset="0"/>
              </a:rPr>
              <a:t>Do Now;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Choose 1 improvement the Romans made to Britain, and explain </a:t>
            </a:r>
            <a:r>
              <a:rPr lang="en-GB" sz="2000" dirty="0" smtClean="0">
                <a:latin typeface="Comic Sans MS" panose="030F0702030302020204" pitchFamily="66" charset="0"/>
              </a:rPr>
              <a:t>why it was the most important.</a:t>
            </a:r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i="1" dirty="0">
                <a:solidFill>
                  <a:srgbClr val="FF0000"/>
                </a:solidFill>
                <a:latin typeface="Comic Sans MS" panose="030F0702030302020204" pitchFamily="66" charset="0"/>
              </a:rPr>
              <a:t>‘I think ________ was the most important Roman development to Britain because…’</a:t>
            </a:r>
          </a:p>
        </p:txBody>
      </p:sp>
    </p:spTree>
    <p:extLst>
      <p:ext uri="{BB962C8B-B14F-4D97-AF65-F5344CB8AC3E}">
        <p14:creationId xmlns:p14="http://schemas.microsoft.com/office/powerpoint/2010/main" val="369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D95CA51-4F95-4CC3-8C3D-7378099A5117}"/>
              </a:ext>
            </a:extLst>
          </p:cNvPr>
          <p:cNvSpPr txBox="1"/>
          <p:nvPr/>
        </p:nvSpPr>
        <p:spPr>
          <a:xfrm>
            <a:off x="1725881" y="644593"/>
            <a:ext cx="8658225" cy="120032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>
                <a:latin typeface="Comic Sans MS" panose="030F0702030302020204" pitchFamily="66" charset="0"/>
              </a:rPr>
              <a:t>L.I.: </a:t>
            </a:r>
            <a:r>
              <a:rPr lang="en-GB" sz="3600" u="sng" dirty="0">
                <a:latin typeface="Comic Sans MS" panose="030F0702030302020204" pitchFamily="66" charset="0"/>
              </a:rPr>
              <a:t>Why did the Anglo-Saxons invade Britain?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73910707-E88A-4A0C-99A7-F0840C49CEF8}"/>
              </a:ext>
            </a:extLst>
          </p:cNvPr>
          <p:cNvSpPr/>
          <p:nvPr/>
        </p:nvSpPr>
        <p:spPr>
          <a:xfrm>
            <a:off x="1949694" y="2753034"/>
            <a:ext cx="3752850" cy="160134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sz="16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identify </a:t>
            </a:r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reasons for the Romans leaving Britain.</a:t>
            </a:r>
            <a:r>
              <a:rPr lang="en-GB" sz="16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en-GB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C614F103-5AA4-4266-8CC9-817F31AB5475}"/>
              </a:ext>
            </a:extLst>
          </p:cNvPr>
          <p:cNvSpPr/>
          <p:nvPr/>
        </p:nvSpPr>
        <p:spPr>
          <a:xfrm>
            <a:off x="4013321" y="4733728"/>
            <a:ext cx="3752850" cy="169807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altLang="en-US" sz="1600" b="1" u="sng" dirty="0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explain </a:t>
            </a:r>
            <a:r>
              <a:rPr lang="en-GB" altLang="en-US" sz="1600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push and pull factors for the Anglo-Saxons invading Britain. </a:t>
            </a:r>
            <a:endParaRPr lang="en-GB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3747F662-0519-4A36-9B19-8C9769C417C8}"/>
              </a:ext>
            </a:extLst>
          </p:cNvPr>
          <p:cNvSpPr/>
          <p:nvPr/>
        </p:nvSpPr>
        <p:spPr>
          <a:xfrm>
            <a:off x="6288329" y="2744592"/>
            <a:ext cx="3757613" cy="160978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sz="16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describe </a:t>
            </a:r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who the Anglo-Saxons were and why they invaded Britain.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C4079E-751E-4DC2-AA0D-CE227D3A8A2E}"/>
              </a:ext>
            </a:extLst>
          </p:cNvPr>
          <p:cNvSpPr txBox="1"/>
          <p:nvPr/>
        </p:nvSpPr>
        <p:spPr>
          <a:xfrm>
            <a:off x="1930643" y="2277193"/>
            <a:ext cx="41653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u="sng" dirty="0">
                <a:latin typeface="Comic Sans MS" panose="030F0702030302020204" pitchFamily="66" charset="0"/>
              </a:rPr>
              <a:t>Success Criteria </a:t>
            </a:r>
            <a:r>
              <a:rPr lang="en-GB" sz="2100" u="sng" dirty="0" smtClean="0">
                <a:latin typeface="Comic Sans MS" panose="030F0702030302020204" pitchFamily="66" charset="0"/>
              </a:rPr>
              <a:t>:</a:t>
            </a:r>
            <a:endParaRPr lang="en-GB" sz="2100" u="sng" dirty="0"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3705F-AEC5-49EB-9B61-BE8C8C6B2C03}"/>
              </a:ext>
            </a:extLst>
          </p:cNvPr>
          <p:cNvSpPr txBox="1"/>
          <p:nvPr/>
        </p:nvSpPr>
        <p:spPr>
          <a:xfrm>
            <a:off x="2025894" y="2794392"/>
            <a:ext cx="140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BASIC G1-2: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C2E586-4DB8-41A8-B8D0-A9C4503B9B20}"/>
              </a:ext>
            </a:extLst>
          </p:cNvPr>
          <p:cNvSpPr txBox="1"/>
          <p:nvPr/>
        </p:nvSpPr>
        <p:spPr>
          <a:xfrm>
            <a:off x="6388344" y="2794392"/>
            <a:ext cx="140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SIMPLE G3: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2E3110-BB0B-47F5-80E7-64650C0724A0}"/>
              </a:ext>
            </a:extLst>
          </p:cNvPr>
          <p:cNvSpPr txBox="1"/>
          <p:nvPr/>
        </p:nvSpPr>
        <p:spPr>
          <a:xfrm>
            <a:off x="4212092" y="4733728"/>
            <a:ext cx="1648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Comic Sans MS" panose="030F0702030302020204" pitchFamily="66" charset="0"/>
              </a:rPr>
              <a:t>DEVELOPED G4:</a:t>
            </a:r>
          </a:p>
        </p:txBody>
      </p:sp>
    </p:spTree>
    <p:extLst>
      <p:ext uri="{BB962C8B-B14F-4D97-AF65-F5344CB8AC3E}">
        <p14:creationId xmlns:p14="http://schemas.microsoft.com/office/powerpoint/2010/main" val="134081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9347D23-F667-4B2A-AB48-76059766392D}"/>
              </a:ext>
            </a:extLst>
          </p:cNvPr>
          <p:cNvSpPr txBox="1"/>
          <p:nvPr/>
        </p:nvSpPr>
        <p:spPr>
          <a:xfrm>
            <a:off x="389450" y="222563"/>
            <a:ext cx="8658225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Comic Sans MS" panose="030F0702030302020204" pitchFamily="66" charset="0"/>
              </a:rPr>
              <a:t>Why did the Romans leave Britain?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571BBF-99B5-435A-AB3C-AF4DE3DF78A9}"/>
              </a:ext>
            </a:extLst>
          </p:cNvPr>
          <p:cNvSpPr txBox="1"/>
          <p:nvPr/>
        </p:nvSpPr>
        <p:spPr>
          <a:xfrm>
            <a:off x="389451" y="1229360"/>
            <a:ext cx="1099131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In approximately AD400, the Romans that had been ruling in Britain left and return to Italy to defend it from barbarian tribes.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This meant that the strong armies who had been fending off foreign invaders were no longer there and the invasion attempts by tribes from different places became successful</a:t>
            </a:r>
            <a:r>
              <a:rPr lang="en-GB" sz="2400" dirty="0">
                <a:latin typeface="Comic Sans MS" panose="030F0702030302020204" pitchFamily="66" charset="0"/>
              </a:rPr>
              <a:t>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New invaders arrived and began to settle in Britain. These people were called Angles, Saxons and Jutes and originated from European tribes. Collectively, these new settlers became known as the </a:t>
            </a:r>
            <a:r>
              <a:rPr lang="en-GB" sz="2400" b="1" u="sng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Anglo-Saxons.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400" b="1" u="sng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0" i="0" u="none" strike="noStrike" kern="1200" baseline="0" dirty="0">
                <a:latin typeface="Comic Sans MS" panose="030F0702030302020204" pitchFamily="66" charset="0"/>
              </a:rPr>
              <a:t>These tribes tended to avoid the settlements that the Romans had constructed and carried on a largely agricultural existence.</a:t>
            </a: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6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862E9F-122C-4721-B0F9-1F463CCFF555}"/>
              </a:ext>
            </a:extLst>
          </p:cNvPr>
          <p:cNvSpPr txBox="1"/>
          <p:nvPr/>
        </p:nvSpPr>
        <p:spPr>
          <a:xfrm>
            <a:off x="660768" y="375965"/>
            <a:ext cx="5205459" cy="415498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Look at the map showing different tribes of invaders at the start of the Anglo-Saxon period.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TASK: What are the names of each tribe and where did they come from &amp; and which part of England did they settle.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Bullet point this information on your Mini Whiteboard.</a:t>
            </a:r>
          </a:p>
        </p:txBody>
      </p:sp>
      <p:pic>
        <p:nvPicPr>
          <p:cNvPr id="1026" name="Picture 2" descr="Image result for whiteboard">
            <a:extLst>
              <a:ext uri="{FF2B5EF4-FFF2-40B4-BE49-F238E27FC236}">
                <a16:creationId xmlns:a16="http://schemas.microsoft.com/office/drawing/2014/main" id="{0B54B940-3E52-4CE0-AF85-648548CD4B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t="25446" r="8151" b="28027"/>
          <a:stretch/>
        </p:blipFill>
        <p:spPr bwMode="auto">
          <a:xfrm rot="823588">
            <a:off x="3632814" y="4805504"/>
            <a:ext cx="2853684" cy="14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4676" t="35785" r="11266" b="29028"/>
          <a:stretch/>
        </p:blipFill>
        <p:spPr>
          <a:xfrm>
            <a:off x="6972869" y="522514"/>
            <a:ext cx="4821014" cy="564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scrapetv.com/News/News%20Pages/Everyone%20Else/images-5/Viking-landing.jpg">
            <a:extLst>
              <a:ext uri="{FF2B5EF4-FFF2-40B4-BE49-F238E27FC236}">
                <a16:creationId xmlns:a16="http://schemas.microsoft.com/office/drawing/2014/main" id="{C7881EA8-300D-4E56-94E6-8967A9636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44" y="1495273"/>
            <a:ext cx="1944216" cy="17811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F18EA8-5845-4F6A-8BC2-A1EB72092922}"/>
              </a:ext>
            </a:extLst>
          </p:cNvPr>
          <p:cNvCxnSpPr/>
          <p:nvPr/>
        </p:nvCxnSpPr>
        <p:spPr>
          <a:xfrm>
            <a:off x="2425828" y="1381302"/>
            <a:ext cx="36004" cy="3960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EC2B45-3351-4A54-8A5E-82AE774F246D}"/>
              </a:ext>
            </a:extLst>
          </p:cNvPr>
          <p:cNvCxnSpPr/>
          <p:nvPr/>
        </p:nvCxnSpPr>
        <p:spPr>
          <a:xfrm>
            <a:off x="328944" y="3469534"/>
            <a:ext cx="46085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hildren and farm animals on the farm illustration">
            <a:extLst>
              <a:ext uri="{FF2B5EF4-FFF2-40B4-BE49-F238E27FC236}">
                <a16:creationId xmlns:a16="http://schemas.microsoft.com/office/drawing/2014/main" id="{2DFB70A8-91C5-4DF6-8C50-F69D3C1130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0" t="55296" r="2706" b="6584"/>
          <a:stretch/>
        </p:blipFill>
        <p:spPr bwMode="auto">
          <a:xfrm>
            <a:off x="393473" y="3661785"/>
            <a:ext cx="1879687" cy="1677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oney, Money Tower, Coins, Euro, â¬ Coin, Specie">
            <a:extLst>
              <a:ext uri="{FF2B5EF4-FFF2-40B4-BE49-F238E27FC236}">
                <a16:creationId xmlns:a16="http://schemas.microsoft.com/office/drawing/2014/main" id="{192BA414-84FD-4B71-808D-5603EBD46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653" y="1495273"/>
            <a:ext cx="2337803" cy="17521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pocalypse, Disaster, End Time, Armageddon">
            <a:extLst>
              <a:ext uri="{FF2B5EF4-FFF2-40B4-BE49-F238E27FC236}">
                <a16:creationId xmlns:a16="http://schemas.microsoft.com/office/drawing/2014/main" id="{9252610C-EC56-4CC8-81FA-00E0C5C8A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653" y="3617774"/>
            <a:ext cx="2337803" cy="172396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A43EC3-63B2-4F8B-857D-D24A017E219C}"/>
              </a:ext>
            </a:extLst>
          </p:cNvPr>
          <p:cNvSpPr txBox="1"/>
          <p:nvPr/>
        </p:nvSpPr>
        <p:spPr>
          <a:xfrm>
            <a:off x="178435" y="342255"/>
            <a:ext cx="927409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Comic Sans MS" panose="030F0702030302020204" pitchFamily="66" charset="0"/>
              </a:rPr>
              <a:t>What would you invade a country for?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9559641C-511B-423F-BAB9-354061A6E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630" y="1390821"/>
            <a:ext cx="5852936" cy="341048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GB" sz="2400" b="1" dirty="0">
                <a:solidFill>
                  <a:srgbClr val="FF0000"/>
                </a:solidFill>
                <a:latin typeface="Comic Sans MS" pitchFamily="66" charset="0"/>
              </a:rPr>
              <a:t>Think</a:t>
            </a:r>
            <a:r>
              <a:rPr lang="en-GB" sz="2400" b="1" dirty="0">
                <a:latin typeface="Comic Sans MS" pitchFamily="66" charset="0"/>
              </a:rPr>
              <a:t> – </a:t>
            </a:r>
            <a:r>
              <a:rPr lang="en-GB" sz="2400" b="1" dirty="0">
                <a:solidFill>
                  <a:srgbClr val="0070C0"/>
                </a:solidFill>
                <a:latin typeface="Comic Sans MS" pitchFamily="66" charset="0"/>
              </a:rPr>
              <a:t>Pair</a:t>
            </a:r>
            <a:r>
              <a:rPr lang="en-GB" sz="2400" b="1" dirty="0">
                <a:latin typeface="Comic Sans MS" pitchFamily="66" charset="0"/>
              </a:rPr>
              <a:t> –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Share</a:t>
            </a:r>
          </a:p>
          <a:p>
            <a:pPr eaLnBrk="1" hangingPunct="1">
              <a:lnSpc>
                <a:spcPct val="130000"/>
              </a:lnSpc>
            </a:pPr>
            <a:endParaRPr lang="en-GB" sz="2400" b="1" dirty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GB" sz="2400" dirty="0">
                <a:latin typeface="Comic Sans MS" pitchFamily="66" charset="0"/>
              </a:rPr>
              <a:t>List the reasons a tribe would invade a country. </a:t>
            </a:r>
          </a:p>
          <a:p>
            <a:pPr eaLnBrk="1" hangingPunct="1">
              <a:lnSpc>
                <a:spcPct val="130000"/>
              </a:lnSpc>
            </a:pPr>
            <a:endParaRPr lang="en-GB" sz="2400" dirty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GB" sz="2400" b="1" dirty="0">
                <a:latin typeface="Comic Sans MS" pitchFamily="66" charset="0"/>
              </a:rPr>
              <a:t>Challenge: Why was England so special?</a:t>
            </a:r>
          </a:p>
        </p:txBody>
      </p:sp>
      <p:pic>
        <p:nvPicPr>
          <p:cNvPr id="16" name="Picture 2" descr="Image result for whiteboard">
            <a:extLst>
              <a:ext uri="{FF2B5EF4-FFF2-40B4-BE49-F238E27FC236}">
                <a16:creationId xmlns:a16="http://schemas.microsoft.com/office/drawing/2014/main" id="{78886853-5F88-490B-86F8-DBF8D1BA8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t="25446" r="8151" b="28027"/>
          <a:stretch/>
        </p:blipFill>
        <p:spPr bwMode="auto">
          <a:xfrm rot="823588">
            <a:off x="8685701" y="4818000"/>
            <a:ext cx="2853684" cy="14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1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412272-8F5E-4E7A-B699-07E54F288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76" t="26867" r="24881" b="15538"/>
          <a:stretch/>
        </p:blipFill>
        <p:spPr>
          <a:xfrm>
            <a:off x="6634850" y="1168065"/>
            <a:ext cx="5557150" cy="3451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1085E2-69F9-4BB0-A762-D6C876498376}"/>
              </a:ext>
            </a:extLst>
          </p:cNvPr>
          <p:cNvSpPr txBox="1"/>
          <p:nvPr/>
        </p:nvSpPr>
        <p:spPr>
          <a:xfrm>
            <a:off x="351693" y="292901"/>
            <a:ext cx="1116974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>
                <a:latin typeface="Comic Sans MS" panose="030F0702030302020204" pitchFamily="66" charset="0"/>
              </a:rPr>
              <a:t>L.I.: </a:t>
            </a:r>
            <a:r>
              <a:rPr lang="en-GB" sz="3600" u="sng" dirty="0">
                <a:latin typeface="Comic Sans MS" panose="030F0702030302020204" pitchFamily="66" charset="0"/>
              </a:rPr>
              <a:t>Why did the Anglo-Saxons invade Britain?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3DCAD5-89D9-4AF0-A535-CFFD2CBAB852}"/>
              </a:ext>
            </a:extLst>
          </p:cNvPr>
          <p:cNvSpPr txBox="1"/>
          <p:nvPr/>
        </p:nvSpPr>
        <p:spPr>
          <a:xfrm>
            <a:off x="351693" y="1431042"/>
            <a:ext cx="5205459" cy="230832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TASK: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Read each information box and highlight the </a:t>
            </a: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Push</a:t>
            </a: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 &amp;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Pull</a:t>
            </a: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 factors that led to the Anglo-Saxons invading Britain.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02281D-4FFA-4BD1-ABB6-716B51F267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1" t="47534" r="95544" b="33441"/>
          <a:stretch/>
        </p:blipFill>
        <p:spPr>
          <a:xfrm>
            <a:off x="436672" y="3857250"/>
            <a:ext cx="499730" cy="18418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ACE793-7616-4BEF-96D4-91DF2D452DDD}"/>
              </a:ext>
            </a:extLst>
          </p:cNvPr>
          <p:cNvSpPr txBox="1"/>
          <p:nvPr/>
        </p:nvSpPr>
        <p:spPr>
          <a:xfrm>
            <a:off x="58888" y="5699113"/>
            <a:ext cx="28249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Comic Sans MS" panose="030F0702030302020204" pitchFamily="66" charset="0"/>
              </a:rPr>
              <a:t>Pull factors are those that encouraged people to invade</a:t>
            </a:r>
          </a:p>
        </p:txBody>
      </p:sp>
      <p:pic>
        <p:nvPicPr>
          <p:cNvPr id="2050" name="Picture 2" descr="Image result for magnet">
            <a:extLst>
              <a:ext uri="{FF2B5EF4-FFF2-40B4-BE49-F238E27FC236}">
                <a16:creationId xmlns:a16="http://schemas.microsoft.com/office/drawing/2014/main" id="{9B73CCDC-4E9C-4576-912E-9B56FD2B4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06" y="4270739"/>
            <a:ext cx="1646067" cy="105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C6F405-BA5B-4D3F-B898-B2F4714B76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36" t="48192" r="54869" b="32783"/>
          <a:stretch/>
        </p:blipFill>
        <p:spPr>
          <a:xfrm>
            <a:off x="3784228" y="3949583"/>
            <a:ext cx="499730" cy="184186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C1FF6F3-5C2F-414E-B2F1-A0BE3DA85BF9}"/>
              </a:ext>
            </a:extLst>
          </p:cNvPr>
          <p:cNvSpPr txBox="1"/>
          <p:nvPr/>
        </p:nvSpPr>
        <p:spPr>
          <a:xfrm>
            <a:off x="2786735" y="5791446"/>
            <a:ext cx="2994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Push factors are those that forced or push people to invade</a:t>
            </a:r>
          </a:p>
        </p:txBody>
      </p:sp>
      <p:pic>
        <p:nvPicPr>
          <p:cNvPr id="2052" name="Picture 4" descr="Image result for pushing">
            <a:extLst>
              <a:ext uri="{FF2B5EF4-FFF2-40B4-BE49-F238E27FC236}">
                <a16:creationId xmlns:a16="http://schemas.microsoft.com/office/drawing/2014/main" id="{FB64A46B-9744-45BB-B9BC-895BA689B4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04" b="9648"/>
          <a:stretch/>
        </p:blipFill>
        <p:spPr bwMode="auto">
          <a:xfrm>
            <a:off x="5023599" y="3853716"/>
            <a:ext cx="1515162" cy="188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95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8345337-6AE3-4DE0-B753-E20EE49C375A}"/>
              </a:ext>
            </a:extLst>
          </p:cNvPr>
          <p:cNvSpPr txBox="1"/>
          <p:nvPr/>
        </p:nvSpPr>
        <p:spPr>
          <a:xfrm>
            <a:off x="351693" y="292901"/>
            <a:ext cx="1116974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>
                <a:latin typeface="Comic Sans MS" panose="030F0702030302020204" pitchFamily="66" charset="0"/>
              </a:rPr>
              <a:t>L.I.: </a:t>
            </a:r>
            <a:r>
              <a:rPr lang="en-GB" sz="3600" u="sng" dirty="0">
                <a:latin typeface="Comic Sans MS" panose="030F0702030302020204" pitchFamily="66" charset="0"/>
              </a:rPr>
              <a:t>Why did the Anglo-Saxons invade Britain?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01775F-6BB3-40DF-84D2-14E8BCF23C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76" t="26867" r="24881" b="15538"/>
          <a:stretch/>
        </p:blipFill>
        <p:spPr>
          <a:xfrm>
            <a:off x="6405489" y="1256267"/>
            <a:ext cx="5557150" cy="34510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E3B2A8-EDE1-4FCD-B1A3-CC6261CBEFA0}"/>
              </a:ext>
            </a:extLst>
          </p:cNvPr>
          <p:cNvSpPr txBox="1"/>
          <p:nvPr/>
        </p:nvSpPr>
        <p:spPr>
          <a:xfrm>
            <a:off x="276253" y="1149688"/>
            <a:ext cx="5744307" cy="526297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TASK: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Answer the question above using your knowledge cards and the sentence starters: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‘One reason the Angles, Saxons and Jutes invaded Britain was…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‘This encouraged the tribes to invade because…’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Comic Sans MS" panose="030F0702030302020204" pitchFamily="66" charset="0"/>
              <a:ea typeface="Verdana Regular" charset="0"/>
              <a:cs typeface="Verdana Regular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‘Another reason the Angles, Saxons and Jutes invaded Britain was…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Comic Sans MS" panose="030F0702030302020204" pitchFamily="66" charset="0"/>
                <a:ea typeface="Verdana Regular" charset="0"/>
                <a:cs typeface="Verdana Regular" charset="0"/>
              </a:rPr>
              <a:t>‘This forced the tribes to invade because…’</a:t>
            </a:r>
          </a:p>
        </p:txBody>
      </p:sp>
    </p:spTree>
    <p:extLst>
      <p:ext uri="{BB962C8B-B14F-4D97-AF65-F5344CB8AC3E}">
        <p14:creationId xmlns:p14="http://schemas.microsoft.com/office/powerpoint/2010/main" val="232667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423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Verdana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short</dc:creator>
  <cp:lastModifiedBy>Short, L (SHS Teacher)</cp:lastModifiedBy>
  <cp:revision>11</cp:revision>
  <dcterms:created xsi:type="dcterms:W3CDTF">2020-11-10T19:12:03Z</dcterms:created>
  <dcterms:modified xsi:type="dcterms:W3CDTF">2020-11-11T10:38:51Z</dcterms:modified>
</cp:coreProperties>
</file>